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Nunito"/>
      <p:regular r:id="rId48"/>
      <p:bold r:id="rId49"/>
      <p:italic r:id="rId50"/>
      <p:boldItalic r:id="rId51"/>
    </p:embeddedFont>
    <p:embeddedFont>
      <p:font typeface="Maven Pro"/>
      <p:regular r:id="rId52"/>
      <p:bold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4FA231-DDB2-4945-8499-7F99EAD8150F}">
  <a:tblStyle styleId="{1D4FA231-DDB2-4945-8499-7F99EAD815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regular.fntdata"/><Relationship Id="rId47" Type="http://schemas.openxmlformats.org/officeDocument/2006/relationships/slide" Target="slides/slide41.xml"/><Relationship Id="rId49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MavenPro-bold.fntdata"/><Relationship Id="rId52" Type="http://schemas.openxmlformats.org/officeDocument/2006/relationships/font" Target="fonts/MavenPro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64c027f7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64c027f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 score is sometimes used as a combination of precision and recall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0d2ff5f6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50d2ff5f6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4ea9a538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4ea9a538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4cfe4e703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4cfe4e703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5c01c08e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5c01c08e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64c027f7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564c027f7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Intercept is ybar - coeff. times</a:t>
            </a:r>
            <a:r>
              <a:rPr lang="en-GB"/>
              <a:t> xbar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4ea9a538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4ea9a538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4cfe4e70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4cfe4e70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4ea9a538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4ea9a538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4ea9a538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4ea9a538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4cfe4e70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4cfe4e70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4ea9a538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4ea9a538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4ea9a538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54ea9a538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4ea9a538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4ea9a538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4eead2a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4eead2a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64c027f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64c027f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64c027f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64c027f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0bb2f0c3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0bb2f0c3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0d2ff5f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0d2ff5f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0d2ff5f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0d2ff5f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0d2ff5f6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0d2ff5f6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4cfe4e703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4cfe4e703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64c027f7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64c027f7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0d2ff5f6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0d2ff5f6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50d2ff5f6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50d2ff5f6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5c01c08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5c01c08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Gradient descent - how much changing a weight will change the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Lots of factors, so we want the partial </a:t>
            </a:r>
            <a:r>
              <a:rPr lang="en-GB"/>
              <a:t>derivative</a:t>
            </a:r>
            <a:r>
              <a:rPr lang="en-GB"/>
              <a:t> of the output with respect to each weight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5c01c08e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5c01c08e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 = Credit Assignment Path (number of hidden layers)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0bb2f0c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0bb2f0c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50d2ff5f6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50d2ff5f6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64c027f7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64c027f7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4ea9a538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54ea9a538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4ea9a538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4ea9a538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4cfe4e70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4cfe4e70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5c01c08e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5c01c08e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5c01c08e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55c01c08e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4cfe4e703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4cfe4e703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4cfe4e703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4cfe4e703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0d2ff5f6d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0d2ff5f6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0d2ff5f6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0d2ff5f6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 score is sometimes used as a combination of precision and recall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4ea9a538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4ea9a538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Machine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&amp; Ethics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5660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William Seymour | Human Centred Computing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william.seymour@cs.ox.ac.uk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 and Friends</a:t>
            </a:r>
            <a:endParaRPr/>
          </a:p>
        </p:txBody>
      </p:sp>
      <p:sp>
        <p:nvSpPr>
          <p:cNvPr id="349" name="Google Shape;349;p22"/>
          <p:cNvSpPr txBox="1"/>
          <p:nvPr>
            <p:ph idx="1" type="body"/>
          </p:nvPr>
        </p:nvSpPr>
        <p:spPr>
          <a:xfrm>
            <a:off x="1303800" y="1597875"/>
            <a:ext cx="4836300" cy="12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Precision is the probability that a (random) result predicted positive is actually positive.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Recall is the probability that a (random) positive result is predicted positive.</a:t>
            </a:r>
            <a:endParaRPr sz="1600"/>
          </a:p>
        </p:txBody>
      </p:sp>
      <p:pic>
        <p:nvPicPr>
          <p:cNvPr id="350" name="Google Shape;3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7701" y="254175"/>
            <a:ext cx="2622325" cy="47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725" y="2824850"/>
            <a:ext cx="2194450" cy="21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2"/>
          <p:cNvSpPr txBox="1"/>
          <p:nvPr/>
        </p:nvSpPr>
        <p:spPr>
          <a:xfrm>
            <a:off x="1303800" y="3126425"/>
            <a:ext cx="26223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"/>
              <a:buChar char="●"/>
            </a:pPr>
            <a:r>
              <a:rPr lang="en-GB" sz="16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Other options like ROC curves give us different information about a classifier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Training and Testing</a:t>
            </a:r>
            <a:endParaRPr/>
          </a:p>
        </p:txBody>
      </p:sp>
      <p:sp>
        <p:nvSpPr>
          <p:cNvPr id="358" name="Google Shape;358;p23"/>
          <p:cNvSpPr txBox="1"/>
          <p:nvPr>
            <p:ph idx="1" type="body"/>
          </p:nvPr>
        </p:nvSpPr>
        <p:spPr>
          <a:xfrm>
            <a:off x="1303800" y="1597875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You calculate these metrics using a </a:t>
            </a:r>
            <a:r>
              <a:rPr i="1" lang="en-GB" sz="1600"/>
              <a:t>test</a:t>
            </a:r>
            <a:r>
              <a:rPr lang="en-GB" sz="1600"/>
              <a:t> data set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Using the same data to test and train leads to “overfitting”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Various (better) options like train/test split and k-fold validation</a:t>
            </a:r>
            <a:endParaRPr sz="1600"/>
          </a:p>
        </p:txBody>
      </p:sp>
      <p:pic>
        <p:nvPicPr>
          <p:cNvPr id="359" name="Google Shape;3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562" y="2698900"/>
            <a:ext cx="4170875" cy="22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"/>
          <p:cNvSpPr txBox="1"/>
          <p:nvPr>
            <p:ph type="title"/>
          </p:nvPr>
        </p:nvSpPr>
        <p:spPr>
          <a:xfrm>
            <a:off x="1643100" y="1122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</a:t>
            </a:r>
            <a:endParaRPr/>
          </a:p>
        </p:txBody>
      </p:sp>
      <p:pic>
        <p:nvPicPr>
          <p:cNvPr id="365" name="Google Shape;3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263" y="1285875"/>
            <a:ext cx="3673476" cy="367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</a:t>
            </a:r>
            <a:endParaRPr/>
          </a:p>
        </p:txBody>
      </p:sp>
      <p:sp>
        <p:nvSpPr>
          <p:cNvPr id="371" name="Google Shape;371;p25"/>
          <p:cNvSpPr txBox="1"/>
          <p:nvPr>
            <p:ph idx="1" type="body"/>
          </p:nvPr>
        </p:nvSpPr>
        <p:spPr>
          <a:xfrm>
            <a:off x="629400" y="1990050"/>
            <a:ext cx="4104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Predict the values of numeric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Linear regression same as in S1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y = </a:t>
            </a:r>
            <a:r>
              <a:rPr lang="en-GB" sz="1600"/>
              <a:t>ɑ</a:t>
            </a:r>
            <a:r>
              <a:rPr lang="en-GB" sz="1600"/>
              <a:t> + βx + </a:t>
            </a:r>
            <a:r>
              <a:rPr lang="en-GB" sz="1600"/>
              <a:t>𝛄</a:t>
            </a:r>
            <a:r>
              <a:rPr lang="en-GB" sz="1600"/>
              <a:t>z + ...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Trying to minimise sum of squared errors when fitting the line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For a single independent variable: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72" name="Google Shape;3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300" y="1904300"/>
            <a:ext cx="4104899" cy="271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5"/>
          <p:cNvPicPr preferRelativeResize="0"/>
          <p:nvPr/>
        </p:nvPicPr>
        <p:blipFill rotWithShape="1">
          <a:blip r:embed="rId4">
            <a:alphaModFix/>
          </a:blip>
          <a:srcRect b="0" l="19820" r="0" t="0"/>
          <a:stretch/>
        </p:blipFill>
        <p:spPr>
          <a:xfrm>
            <a:off x="1511363" y="3888850"/>
            <a:ext cx="2340975" cy="8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 Example</a:t>
            </a:r>
            <a:endParaRPr/>
          </a:p>
        </p:txBody>
      </p:sp>
      <p:pic>
        <p:nvPicPr>
          <p:cNvPr id="379" name="Google Shape;379;p26"/>
          <p:cNvPicPr preferRelativeResize="0"/>
          <p:nvPr/>
        </p:nvPicPr>
        <p:blipFill rotWithShape="1">
          <a:blip r:embed="rId3">
            <a:alphaModFix/>
          </a:blip>
          <a:srcRect b="0" l="19820" r="0" t="0"/>
          <a:stretch/>
        </p:blipFill>
        <p:spPr>
          <a:xfrm>
            <a:off x="930863" y="1467075"/>
            <a:ext cx="2340975" cy="859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0" name="Google Shape;380;p26"/>
          <p:cNvGraphicFramePr/>
          <p:nvPr/>
        </p:nvGraphicFramePr>
        <p:xfrm>
          <a:off x="3815850" y="117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{1D4FA231-DDB2-4945-8499-7F99EAD8150F}</a:tableStyleId>
              </a:tblPr>
              <a:tblGrid>
                <a:gridCol w="1327475"/>
                <a:gridCol w="881225"/>
                <a:gridCol w="1283025"/>
                <a:gridCol w="822250"/>
                <a:gridCol w="831650"/>
              </a:tblGrid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Password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Numbers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Crack Time (s)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v3BYUAHbJA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1.37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PMAXimkXNs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0.52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nX37FkRcLL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2.10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wQ5TpMXAOT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1.92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bS9Qqtjyb0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2.84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sajWxrZqd9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1.65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dcLhGSrGJG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0.45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9FC5E8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fajY1MLD00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2.99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OQhMcTl8IA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1.87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x4cu3tORHH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2.43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81" name="Google Shape;3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975" y="1243175"/>
            <a:ext cx="562225" cy="2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9075" y="1243188"/>
            <a:ext cx="562225" cy="22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Linear Regression Example</a:t>
            </a:r>
            <a:endParaRPr/>
          </a:p>
        </p:txBody>
      </p:sp>
      <p:sp>
        <p:nvSpPr>
          <p:cNvPr id="388" name="Google Shape;388;p27"/>
          <p:cNvSpPr txBox="1"/>
          <p:nvPr>
            <p:ph idx="1" type="body"/>
          </p:nvPr>
        </p:nvSpPr>
        <p:spPr>
          <a:xfrm>
            <a:off x="629400" y="2397800"/>
            <a:ext cx="2943900" cy="213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Average(x) = 1.3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Average(y) = 1.8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Sum of x errors = 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Sum of y errors = 0.14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Sq. sum of x errors = 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Coefficient = 0.14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Intercept = 1.66</a:t>
            </a:r>
            <a:endParaRPr sz="1600"/>
          </a:p>
        </p:txBody>
      </p:sp>
      <p:pic>
        <p:nvPicPr>
          <p:cNvPr id="389" name="Google Shape;389;p27"/>
          <p:cNvPicPr preferRelativeResize="0"/>
          <p:nvPr/>
        </p:nvPicPr>
        <p:blipFill rotWithShape="1">
          <a:blip r:embed="rId3">
            <a:alphaModFix/>
          </a:blip>
          <a:srcRect b="0" l="19820" r="0" t="0"/>
          <a:stretch/>
        </p:blipFill>
        <p:spPr>
          <a:xfrm>
            <a:off x="930863" y="1467075"/>
            <a:ext cx="2340975" cy="859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0" name="Google Shape;390;p27"/>
          <p:cNvGraphicFramePr/>
          <p:nvPr/>
        </p:nvGraphicFramePr>
        <p:xfrm>
          <a:off x="3815850" y="117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{1D4FA231-DDB2-4945-8499-7F99EAD8150F}</a:tableStyleId>
              </a:tblPr>
              <a:tblGrid>
                <a:gridCol w="1327475"/>
                <a:gridCol w="881225"/>
                <a:gridCol w="1283025"/>
                <a:gridCol w="822250"/>
                <a:gridCol w="831650"/>
              </a:tblGrid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Password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Numbers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Crack Time (s)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v3BYUAHbJA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1.37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-0.3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-0.43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PMAXimkXNs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0.52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-1.3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-1.28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nX37FkRcLL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2.10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0.7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0.3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wQ5TpMXAOT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1.92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-0.3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0.12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bS9Qqtjyb0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2.84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0.7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1.04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sajWxrZqd9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1.65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-0.3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-0.15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dcLhGSrGJG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0.45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-0.3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-1.35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9FC5E8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fajY1MLD00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3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2.99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1.7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1.19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OQhMcTl8IA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1.87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-0.3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0.07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x4cu3tORHH</a:t>
                      </a:r>
                      <a:endParaRPr sz="13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2.43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0.7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0.63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91" name="Google Shape;3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3975" y="1243175"/>
            <a:ext cx="562225" cy="2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39075" y="1243188"/>
            <a:ext cx="562225" cy="223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 txBox="1"/>
          <p:nvPr>
            <p:ph type="title"/>
          </p:nvPr>
        </p:nvSpPr>
        <p:spPr>
          <a:xfrm>
            <a:off x="842800" y="1083300"/>
            <a:ext cx="5857800" cy="7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But, wait…</a:t>
            </a:r>
            <a:endParaRPr/>
          </a:p>
        </p:txBody>
      </p:sp>
      <p:sp>
        <p:nvSpPr>
          <p:cNvPr id="398" name="Google Shape;398;p28"/>
          <p:cNvSpPr txBox="1"/>
          <p:nvPr/>
        </p:nvSpPr>
        <p:spPr>
          <a:xfrm>
            <a:off x="842800" y="267987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What if the relationship isn’t linear?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9" name="Google Shape;399;p28"/>
          <p:cNvPicPr preferRelativeResize="0"/>
          <p:nvPr/>
        </p:nvPicPr>
        <p:blipFill rotWithShape="1">
          <a:blip r:embed="rId3">
            <a:alphaModFix/>
          </a:blip>
          <a:srcRect b="4317" l="0" r="0" t="12976"/>
          <a:stretch/>
        </p:blipFill>
        <p:spPr>
          <a:xfrm>
            <a:off x="574150" y="156875"/>
            <a:ext cx="7995698" cy="4829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Polynomial and Logistic Regression</a:t>
            </a:r>
            <a:endParaRPr/>
          </a:p>
        </p:txBody>
      </p:sp>
      <p:sp>
        <p:nvSpPr>
          <p:cNvPr id="405" name="Google Shape;405;p29"/>
          <p:cNvSpPr txBox="1"/>
          <p:nvPr>
            <p:ph idx="1" type="body"/>
          </p:nvPr>
        </p:nvSpPr>
        <p:spPr>
          <a:xfrm>
            <a:off x="629400" y="1990050"/>
            <a:ext cx="4104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Commonly polynomial &amp; logistic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Apply principles of linear regression to higher order relationships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Logistic regression deals with binary dependent variables (true/false)</a:t>
            </a:r>
            <a:endParaRPr sz="1600"/>
          </a:p>
        </p:txBody>
      </p:sp>
      <p:pic>
        <p:nvPicPr>
          <p:cNvPr id="406" name="Google Shape;4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700" y="1942225"/>
            <a:ext cx="4104901" cy="263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0"/>
          <p:cNvSpPr txBox="1"/>
          <p:nvPr>
            <p:ph type="title"/>
          </p:nvPr>
        </p:nvSpPr>
        <p:spPr>
          <a:xfrm>
            <a:off x="842800" y="1083300"/>
            <a:ext cx="5857800" cy="7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But, wait…</a:t>
            </a:r>
            <a:endParaRPr/>
          </a:p>
        </p:txBody>
      </p:sp>
      <p:sp>
        <p:nvSpPr>
          <p:cNvPr id="412" name="Google Shape;412;p30"/>
          <p:cNvSpPr txBox="1"/>
          <p:nvPr/>
        </p:nvSpPr>
        <p:spPr>
          <a:xfrm>
            <a:off x="842800" y="2679875"/>
            <a:ext cx="7205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What if the independent variables aren’t numeric?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3" name="Google Shape;413;p30"/>
          <p:cNvPicPr preferRelativeResize="0"/>
          <p:nvPr/>
        </p:nvPicPr>
        <p:blipFill rotWithShape="1">
          <a:blip r:embed="rId3">
            <a:alphaModFix/>
          </a:blip>
          <a:srcRect b="0" l="0" r="0" t="9649"/>
          <a:stretch/>
        </p:blipFill>
        <p:spPr>
          <a:xfrm>
            <a:off x="790886" y="9475"/>
            <a:ext cx="7562227" cy="512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"/>
          <p:cNvSpPr txBox="1"/>
          <p:nvPr>
            <p:ph type="title"/>
          </p:nvPr>
        </p:nvSpPr>
        <p:spPr>
          <a:xfrm>
            <a:off x="1643100" y="1122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Trees and Forests</a:t>
            </a:r>
            <a:endParaRPr/>
          </a:p>
        </p:txBody>
      </p:sp>
      <p:pic>
        <p:nvPicPr>
          <p:cNvPr id="419" name="Google Shape;4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50" y="1860175"/>
            <a:ext cx="2125350" cy="21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2" y="1614275"/>
            <a:ext cx="1130551" cy="11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177" y="2645850"/>
            <a:ext cx="1130551" cy="11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702" y="2071475"/>
            <a:ext cx="1130551" cy="11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5502" y="1860175"/>
            <a:ext cx="1130551" cy="11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777" y="2571750"/>
            <a:ext cx="1130551" cy="11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652" y="3061450"/>
            <a:ext cx="1130551" cy="11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5352" y="3133825"/>
            <a:ext cx="1130551" cy="11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4952" y="1424900"/>
            <a:ext cx="1130551" cy="11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302" y="3617875"/>
            <a:ext cx="1130551" cy="11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152" y="3792700"/>
            <a:ext cx="1130551" cy="11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5177" y="2118550"/>
            <a:ext cx="1130551" cy="11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541175" y="123475"/>
            <a:ext cx="2857500" cy="6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Hello!</a:t>
            </a:r>
            <a:endParaRPr/>
          </a:p>
        </p:txBody>
      </p:sp>
      <p:pic>
        <p:nvPicPr>
          <p:cNvPr id="284" name="Google Shape;2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8225" y="213100"/>
            <a:ext cx="2857500" cy="23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650" y="3847713"/>
            <a:ext cx="3076575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7825" y="3952488"/>
            <a:ext cx="3333750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 txBox="1"/>
          <p:nvPr>
            <p:ph idx="4294967295" type="subTitle"/>
          </p:nvPr>
        </p:nvSpPr>
        <p:spPr>
          <a:xfrm>
            <a:off x="224650" y="1523200"/>
            <a:ext cx="5456700" cy="21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3rd year PhD student in Human Centred Computing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Help teach Imperative Programming and Computer Security modules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Sideline in c</a:t>
            </a:r>
            <a:r>
              <a:rPr lang="en-GB" sz="1600">
                <a:solidFill>
                  <a:srgbClr val="FFFFFF"/>
                </a:solidFill>
              </a:rPr>
              <a:t>ompetitive</a:t>
            </a:r>
            <a:r>
              <a:rPr lang="en-GB" sz="1600">
                <a:solidFill>
                  <a:srgbClr val="FFFFFF"/>
                </a:solidFill>
              </a:rPr>
              <a:t> security (hacking/lockpicking)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Everything you see today will be online at https://github.com/mcnutty26/uniq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Trees</a:t>
            </a:r>
            <a:endParaRPr/>
          </a:p>
        </p:txBody>
      </p:sp>
      <p:sp>
        <p:nvSpPr>
          <p:cNvPr id="436" name="Google Shape;436;p32"/>
          <p:cNvSpPr txBox="1"/>
          <p:nvPr>
            <p:ph idx="1" type="body"/>
          </p:nvPr>
        </p:nvSpPr>
        <p:spPr>
          <a:xfrm>
            <a:off x="629400" y="1990050"/>
            <a:ext cx="4104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Match </a:t>
            </a:r>
            <a:r>
              <a:rPr lang="en-GB" sz="1600"/>
              <a:t>categorical</a:t>
            </a:r>
            <a:r>
              <a:rPr lang="en-GB" sz="1600"/>
              <a:t> data to classes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Create an n-ary tree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Try to minimise incorrect classifications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Can also split on other functions such as information gain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437" name="Google Shape;437;p32"/>
          <p:cNvPicPr preferRelativeResize="0"/>
          <p:nvPr/>
        </p:nvPicPr>
        <p:blipFill rotWithShape="1">
          <a:blip r:embed="rId3">
            <a:alphaModFix/>
          </a:blip>
          <a:srcRect b="0" l="0" r="52841" t="0"/>
          <a:stretch/>
        </p:blipFill>
        <p:spPr>
          <a:xfrm>
            <a:off x="4938900" y="816313"/>
            <a:ext cx="3192600" cy="371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7705"/>
            <a:ext cx="9143999" cy="875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CART for Decision Trees</a:t>
            </a:r>
            <a:endParaRPr/>
          </a:p>
        </p:txBody>
      </p:sp>
      <p:sp>
        <p:nvSpPr>
          <p:cNvPr id="444" name="Google Shape;444;p33"/>
          <p:cNvSpPr txBox="1"/>
          <p:nvPr>
            <p:ph idx="1" type="body"/>
          </p:nvPr>
        </p:nvSpPr>
        <p:spPr>
          <a:xfrm>
            <a:off x="583525" y="1478525"/>
            <a:ext cx="41556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Split on writing hand?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p(I  | L)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(1/3)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0.11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P(¬I | L)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(2/3)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0.44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p(I  | R)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(3/7)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0.18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p(¬I | R)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(4/7)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0.33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Total L = 1 - 0.44 - 0.11 = 0.44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Total R = 1 - 0.18 - 0.33 = 0.49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Gini Index = (3(0.45)+7(0.49))/10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          = 0.48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445" name="Google Shape;445;p33"/>
          <p:cNvGraphicFramePr/>
          <p:nvPr/>
        </p:nvGraphicFramePr>
        <p:xfrm>
          <a:off x="4840800" y="117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{1D4FA231-DDB2-4945-8499-7F99EAD8150F}</a:tableStyleId>
              </a:tblPr>
              <a:tblGrid>
                <a:gridCol w="1350025"/>
                <a:gridCol w="1350025"/>
                <a:gridCol w="1350025"/>
              </a:tblGrid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Writing Hand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Multilingual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Plays Instrument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Left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Left 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Left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 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CART for Decision Trees</a:t>
            </a:r>
            <a:endParaRPr/>
          </a:p>
        </p:txBody>
      </p:sp>
      <p:sp>
        <p:nvSpPr>
          <p:cNvPr id="451" name="Google Shape;451;p34"/>
          <p:cNvSpPr txBox="1"/>
          <p:nvPr>
            <p:ph idx="1" type="body"/>
          </p:nvPr>
        </p:nvSpPr>
        <p:spPr>
          <a:xfrm>
            <a:off x="583525" y="1478525"/>
            <a:ext cx="4155600" cy="34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Split on multilingual?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p(I  | Y)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(3/4)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0.56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P(¬I | Y)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(1/4)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0.06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p(I  | N)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(1/6)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0.03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onsolas"/>
              <a:buChar char="●"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p(¬I | N)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(5/6)</a:t>
            </a:r>
            <a:r>
              <a:rPr baseline="30000" lang="en-GB" sz="1600"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= 0.69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Total Y = 1 - 0.56 - 0.06 = 0.38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Total N = 1 - 0.03 - 0.69 = 0.28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Gini Index = (4(0.38)+6(0.28))/10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latin typeface="Consolas"/>
                <a:ea typeface="Consolas"/>
                <a:cs typeface="Consolas"/>
                <a:sym typeface="Consolas"/>
              </a:rPr>
              <a:t>           = 0.32</a:t>
            </a: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452" name="Google Shape;452;p34"/>
          <p:cNvGraphicFramePr/>
          <p:nvPr/>
        </p:nvGraphicFramePr>
        <p:xfrm>
          <a:off x="4840800" y="1174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{1D4FA231-DDB2-4945-8499-7F99EAD8150F}</a:tableStyleId>
              </a:tblPr>
              <a:tblGrid>
                <a:gridCol w="1350025"/>
                <a:gridCol w="1350025"/>
                <a:gridCol w="1350025"/>
              </a:tblGrid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Writing Hand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Multilingual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Plays Instrument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Left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Left 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Left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Yes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>
                    <a:solidFill>
                      <a:srgbClr val="A4C2F4"/>
                    </a:solidFill>
                  </a:tcPr>
                </a:tc>
              </a:tr>
              <a:tr h="345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Right 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300"/>
                        <a:t>No</a:t>
                      </a:r>
                      <a:endParaRPr sz="1300"/>
                    </a:p>
                  </a:txBody>
                  <a:tcPr marT="18000" marB="18000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CART for Decision Trees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Gini index for writing hand was </a:t>
            </a:r>
            <a:r>
              <a:rPr b="1" lang="en-GB" sz="1600"/>
              <a:t>0.48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Gini index for multilingual was </a:t>
            </a:r>
            <a:r>
              <a:rPr b="1" lang="en-GB" sz="1600"/>
              <a:t>0.32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/>
              <a:t>Therefore we should split by writing hand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Note: the highest possible Gini index for binary variables is 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1 - (0.5)</a:t>
            </a:r>
            <a:r>
              <a:rPr baseline="30000" lang="en-GB" sz="1600"/>
              <a:t>2</a:t>
            </a:r>
            <a:r>
              <a:rPr lang="en-GB" sz="1600"/>
              <a:t> - (0.5)</a:t>
            </a:r>
            <a:r>
              <a:rPr baseline="30000" lang="en-GB" sz="1600"/>
              <a:t>2</a:t>
            </a:r>
            <a:r>
              <a:rPr lang="en-GB" sz="1600"/>
              <a:t> = 0.5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6"/>
          <p:cNvSpPr txBox="1"/>
          <p:nvPr>
            <p:ph type="title"/>
          </p:nvPr>
        </p:nvSpPr>
        <p:spPr>
          <a:xfrm>
            <a:off x="365675" y="344750"/>
            <a:ext cx="83085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Ok, having one tree is cute.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What if we had a whole </a:t>
            </a:r>
            <a:r>
              <a:rPr i="1" lang="en-GB" sz="2800"/>
              <a:t>forest</a:t>
            </a:r>
            <a:r>
              <a:rPr lang="en-GB" sz="2800"/>
              <a:t> of trees?</a:t>
            </a:r>
            <a:endParaRPr sz="2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Forests</a:t>
            </a:r>
            <a:endParaRPr/>
          </a:p>
        </p:txBody>
      </p:sp>
      <p:sp>
        <p:nvSpPr>
          <p:cNvPr id="469" name="Google Shape;469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Ensemble</a:t>
            </a:r>
            <a:r>
              <a:rPr lang="en-GB" sz="1600"/>
              <a:t> approach to machine learning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Generate n trees and output the modal class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Normally uses a </a:t>
            </a:r>
            <a:r>
              <a:rPr lang="en-GB" sz="1600"/>
              <a:t>technique</a:t>
            </a:r>
            <a:r>
              <a:rPr lang="en-GB" sz="1600"/>
              <a:t> called ‘bagging’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Generate new training sets by sampling with replacement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Helps with the </a:t>
            </a:r>
            <a:r>
              <a:rPr lang="en-GB" sz="1600"/>
              <a:t>overfitting</a:t>
            </a:r>
            <a:r>
              <a:rPr lang="en-GB" sz="1600"/>
              <a:t> problem</a:t>
            </a:r>
            <a:endParaRPr sz="1600"/>
          </a:p>
        </p:txBody>
      </p:sp>
      <p:pic>
        <p:nvPicPr>
          <p:cNvPr id="470" name="Google Shape;4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2707" y="194425"/>
            <a:ext cx="3344400" cy="2377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8"/>
          <p:cNvSpPr txBox="1"/>
          <p:nvPr>
            <p:ph type="title"/>
          </p:nvPr>
        </p:nvSpPr>
        <p:spPr>
          <a:xfrm>
            <a:off x="842800" y="1083300"/>
            <a:ext cx="5857800" cy="75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But, wait…</a:t>
            </a:r>
            <a:endParaRPr/>
          </a:p>
        </p:txBody>
      </p:sp>
      <p:sp>
        <p:nvSpPr>
          <p:cNvPr id="476" name="Google Shape;476;p38"/>
          <p:cNvSpPr txBox="1"/>
          <p:nvPr/>
        </p:nvSpPr>
        <p:spPr>
          <a:xfrm>
            <a:off x="842800" y="267987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GB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None of this is</a:t>
            </a:r>
            <a:endParaRPr b="1" sz="36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GB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DEEP LEARNING</a:t>
            </a:r>
            <a:endParaRPr i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/>
          <p:cNvSpPr txBox="1"/>
          <p:nvPr>
            <p:ph type="title"/>
          </p:nvPr>
        </p:nvSpPr>
        <p:spPr>
          <a:xfrm>
            <a:off x="1643100" y="112250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Neural Networks</a:t>
            </a:r>
            <a:endParaRPr/>
          </a:p>
        </p:txBody>
      </p:sp>
      <p:pic>
        <p:nvPicPr>
          <p:cNvPr id="482" name="Google Shape;4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400" y="1806150"/>
            <a:ext cx="2853550" cy="28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99425"/>
            <a:ext cx="400050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Neuroscience 101</a:t>
            </a:r>
            <a:endParaRPr/>
          </a:p>
        </p:txBody>
      </p:sp>
      <p:sp>
        <p:nvSpPr>
          <p:cNvPr id="489" name="Google Shape;489;p40"/>
          <p:cNvSpPr txBox="1"/>
          <p:nvPr>
            <p:ph idx="1" type="body"/>
          </p:nvPr>
        </p:nvSpPr>
        <p:spPr>
          <a:xfrm>
            <a:off x="555625" y="1452025"/>
            <a:ext cx="40164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Basic unit of the brain is the neuron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~ 86bn neurons in the brain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Modern i7 core has 2bn transistors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About 100tn synapses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(UK National Debt is ~£1.8tn)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Has inputs and outputs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“All or nothing” activation</a:t>
            </a:r>
            <a:endParaRPr sz="1600"/>
          </a:p>
        </p:txBody>
      </p:sp>
      <p:pic>
        <p:nvPicPr>
          <p:cNvPr id="490" name="Google Shape;4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925" y="1452025"/>
            <a:ext cx="4267174" cy="2750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Enter the Perceptron</a:t>
            </a:r>
            <a:endParaRPr/>
          </a:p>
        </p:txBody>
      </p:sp>
      <p:sp>
        <p:nvSpPr>
          <p:cNvPr id="496" name="Google Shape;496;p41"/>
          <p:cNvSpPr txBox="1"/>
          <p:nvPr>
            <p:ph idx="1" type="body"/>
          </p:nvPr>
        </p:nvSpPr>
        <p:spPr>
          <a:xfrm>
            <a:off x="4762500" y="1452025"/>
            <a:ext cx="41433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Each input is weighted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Output can vary (typically -1 to 1)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Common activation functions include: </a:t>
            </a:r>
            <a:endParaRPr sz="1600"/>
          </a:p>
        </p:txBody>
      </p:sp>
      <p:pic>
        <p:nvPicPr>
          <p:cNvPr id="497" name="Google Shape;49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25" y="1597875"/>
            <a:ext cx="4267175" cy="2372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1"/>
          <p:cNvPicPr preferRelativeResize="0"/>
          <p:nvPr/>
        </p:nvPicPr>
        <p:blipFill rotWithShape="1">
          <a:blip r:embed="rId4">
            <a:alphaModFix/>
          </a:blip>
          <a:srcRect b="0" l="0" r="53334" t="14551"/>
          <a:stretch/>
        </p:blipFill>
        <p:spPr>
          <a:xfrm>
            <a:off x="5830687" y="3032125"/>
            <a:ext cx="2006924" cy="18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/>
          <p:nvPr>
            <p:ph type="title"/>
          </p:nvPr>
        </p:nvSpPr>
        <p:spPr>
          <a:xfrm>
            <a:off x="409400" y="371400"/>
            <a:ext cx="5857800" cy="7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293" name="Google Shape;293;p15"/>
          <p:cNvSpPr txBox="1"/>
          <p:nvPr>
            <p:ph idx="4294967295" type="body"/>
          </p:nvPr>
        </p:nvSpPr>
        <p:spPr>
          <a:xfrm>
            <a:off x="409400" y="1272900"/>
            <a:ext cx="70305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Introduction to Machine Learning (13:30-14:10, Access Grid)</a:t>
            </a:r>
            <a:endParaRPr sz="16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ML vs AI vs algorithms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Regression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Decision trees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Random forests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Neural networks</a:t>
            </a:r>
            <a:endParaRPr sz="13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Practical: Building a Classifier (14:20-15:00, Comlab)</a:t>
            </a:r>
            <a:endParaRPr sz="16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Primer on R and </a:t>
            </a:r>
            <a:r>
              <a:rPr lang="en-GB" sz="1300">
                <a:solidFill>
                  <a:srgbClr val="FFFFFF"/>
                </a:solidFill>
              </a:rPr>
              <a:t>RStudio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Training and testing classifiers</a:t>
            </a:r>
            <a:endParaRPr sz="1300">
              <a:solidFill>
                <a:srgbClr val="FFFFFF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○"/>
            </a:pPr>
            <a:r>
              <a:rPr lang="en-GB" sz="1300">
                <a:solidFill>
                  <a:srgbClr val="FFFFFF"/>
                </a:solidFill>
              </a:rPr>
              <a:t>Leaderboard competition</a:t>
            </a:r>
            <a:endParaRPr sz="13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Ethics in Machine Learning (15:10-15:50, Access Grid)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 sz="1600">
                <a:solidFill>
                  <a:srgbClr val="FFFFFF"/>
                </a:solidFill>
              </a:rPr>
              <a:t>Practical : Operationalising Ethics (16:00-16:30, Comlab)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2"/>
          <p:cNvSpPr txBox="1"/>
          <p:nvPr>
            <p:ph type="title"/>
          </p:nvPr>
        </p:nvSpPr>
        <p:spPr>
          <a:xfrm>
            <a:off x="365675" y="344750"/>
            <a:ext cx="8308500" cy="31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Ok, having one perceptron is cute.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What if we had a whole </a:t>
            </a:r>
            <a:r>
              <a:rPr i="1" lang="en-GB" sz="2800"/>
              <a:t>brain</a:t>
            </a:r>
            <a:r>
              <a:rPr lang="en-GB" sz="2800"/>
              <a:t> of perceptrons?</a:t>
            </a:r>
            <a:endParaRPr sz="2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Bigger = better?</a:t>
            </a:r>
            <a:endParaRPr/>
          </a:p>
        </p:txBody>
      </p:sp>
      <p:sp>
        <p:nvSpPr>
          <p:cNvPr id="509" name="Google Shape;509;p43"/>
          <p:cNvSpPr txBox="1"/>
          <p:nvPr>
            <p:ph idx="1" type="body"/>
          </p:nvPr>
        </p:nvSpPr>
        <p:spPr>
          <a:xfrm>
            <a:off x="555625" y="1452025"/>
            <a:ext cx="40164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Input layer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Hidden layer(s)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Output layer</a:t>
            </a:r>
            <a:endParaRPr sz="1600"/>
          </a:p>
        </p:txBody>
      </p:sp>
      <p:pic>
        <p:nvPicPr>
          <p:cNvPr id="510" name="Google Shape;510;p43"/>
          <p:cNvPicPr preferRelativeResize="0"/>
          <p:nvPr/>
        </p:nvPicPr>
        <p:blipFill rotWithShape="1">
          <a:blip r:embed="rId3">
            <a:alphaModFix/>
          </a:blip>
          <a:srcRect b="0" l="0" r="0" t="11652"/>
          <a:stretch/>
        </p:blipFill>
        <p:spPr>
          <a:xfrm>
            <a:off x="4572025" y="1452024"/>
            <a:ext cx="4267174" cy="266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4"/>
          <p:cNvSpPr txBox="1"/>
          <p:nvPr>
            <p:ph type="title"/>
          </p:nvPr>
        </p:nvSpPr>
        <p:spPr>
          <a:xfrm>
            <a:off x="1515750" y="2571750"/>
            <a:ext cx="6112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 we figure out the weights?</a:t>
            </a:r>
            <a:endParaRPr/>
          </a:p>
        </p:txBody>
      </p:sp>
      <p:pic>
        <p:nvPicPr>
          <p:cNvPr id="516" name="Google Shape;5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300" y="333100"/>
            <a:ext cx="2157400" cy="186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Backpropagation</a:t>
            </a:r>
            <a:endParaRPr/>
          </a:p>
        </p:txBody>
      </p:sp>
      <p:sp>
        <p:nvSpPr>
          <p:cNvPr id="522" name="Google Shape;522;p45"/>
          <p:cNvSpPr txBox="1"/>
          <p:nvPr>
            <p:ph idx="1" type="body"/>
          </p:nvPr>
        </p:nvSpPr>
        <p:spPr>
          <a:xfrm>
            <a:off x="555625" y="1452025"/>
            <a:ext cx="40164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Calculate the error from the output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Gradient descent on weights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How does each weight affect the output?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Differentiate</a:t>
            </a:r>
            <a:r>
              <a:rPr lang="en-GB" sz="1600"/>
              <a:t> the output wrt. weights</a:t>
            </a:r>
            <a:endParaRPr sz="1600"/>
          </a:p>
        </p:txBody>
      </p:sp>
      <p:pic>
        <p:nvPicPr>
          <p:cNvPr id="523" name="Google Shape;5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2101" y="752662"/>
            <a:ext cx="2993450" cy="35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5"/>
          <p:cNvPicPr preferRelativeResize="0"/>
          <p:nvPr/>
        </p:nvPicPr>
        <p:blipFill rotWithShape="1">
          <a:blip r:embed="rId4">
            <a:alphaModFix/>
          </a:blip>
          <a:srcRect b="0" l="0" r="52489" t="0"/>
          <a:stretch/>
        </p:blipFill>
        <p:spPr>
          <a:xfrm>
            <a:off x="5517087" y="1308025"/>
            <a:ext cx="2543477" cy="17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5"/>
          <p:cNvPicPr preferRelativeResize="0"/>
          <p:nvPr/>
        </p:nvPicPr>
        <p:blipFill rotWithShape="1">
          <a:blip r:embed="rId4">
            <a:alphaModFix/>
          </a:blip>
          <a:srcRect b="0" l="49545" r="0" t="0"/>
          <a:stretch/>
        </p:blipFill>
        <p:spPr>
          <a:xfrm>
            <a:off x="5517076" y="3009625"/>
            <a:ext cx="2701051" cy="175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“Deep” learning</a:t>
            </a:r>
            <a:endParaRPr/>
          </a:p>
        </p:txBody>
      </p:sp>
      <p:sp>
        <p:nvSpPr>
          <p:cNvPr id="531" name="Google Shape;531;p46"/>
          <p:cNvSpPr txBox="1"/>
          <p:nvPr>
            <p:ph idx="2" type="body"/>
          </p:nvPr>
        </p:nvSpPr>
        <p:spPr>
          <a:xfrm>
            <a:off x="3922050" y="1597875"/>
            <a:ext cx="4412100" cy="29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TLDR; deep = more layers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NNs have a depth (CAP)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CAP = 2  theoretically universal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CAP &gt; 10 “very deep” learning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(╯°□°）╯︵ ┻━┻</a:t>
            </a:r>
            <a:endParaRPr sz="1600"/>
          </a:p>
        </p:txBody>
      </p:sp>
      <p:pic>
        <p:nvPicPr>
          <p:cNvPr id="532" name="Google Shape;532;p46"/>
          <p:cNvPicPr preferRelativeResize="0"/>
          <p:nvPr/>
        </p:nvPicPr>
        <p:blipFill rotWithShape="1">
          <a:blip r:embed="rId3">
            <a:alphaModFix/>
          </a:blip>
          <a:srcRect b="2611" l="6171" r="5908" t="21694"/>
          <a:stretch/>
        </p:blipFill>
        <p:spPr>
          <a:xfrm>
            <a:off x="582700" y="1597875"/>
            <a:ext cx="3003176" cy="321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 session: Introduction to 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8"/>
          <p:cNvSpPr txBox="1"/>
          <p:nvPr>
            <p:ph type="title"/>
          </p:nvPr>
        </p:nvSpPr>
        <p:spPr>
          <a:xfrm>
            <a:off x="1515750" y="2571750"/>
            <a:ext cx="6112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disclaimer (and apology) about using R...</a:t>
            </a:r>
            <a:endParaRPr/>
          </a:p>
        </p:txBody>
      </p:sp>
      <p:pic>
        <p:nvPicPr>
          <p:cNvPr id="543" name="Google Shape;5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625" y="333100"/>
            <a:ext cx="2157400" cy="186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7475" y="327025"/>
            <a:ext cx="2416659" cy="187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Loading Packages and Importing Data</a:t>
            </a:r>
            <a:endParaRPr/>
          </a:p>
        </p:txBody>
      </p:sp>
      <p:sp>
        <p:nvSpPr>
          <p:cNvPr id="550" name="Google Shape;550;p49"/>
          <p:cNvSpPr txBox="1"/>
          <p:nvPr>
            <p:ph idx="1" type="body"/>
          </p:nvPr>
        </p:nvSpPr>
        <p:spPr>
          <a:xfrm>
            <a:off x="555625" y="1452025"/>
            <a:ext cx="3619500" cy="30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library(“</a:t>
            </a:r>
            <a:r>
              <a:rPr lang="en-GB" sz="1600">
                <a:solidFill>
                  <a:srgbClr val="0000FF"/>
                </a:solidFill>
              </a:rPr>
              <a:t>caret</a:t>
            </a:r>
            <a:r>
              <a:rPr lang="en-GB" sz="1600"/>
              <a:t>”)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Load the </a:t>
            </a:r>
            <a:r>
              <a:rPr lang="en-GB" sz="1600">
                <a:solidFill>
                  <a:srgbClr val="0000FF"/>
                </a:solidFill>
              </a:rPr>
              <a:t>caret</a:t>
            </a:r>
            <a:r>
              <a:rPr lang="en-GB" sz="1600"/>
              <a:t> package</a:t>
            </a:r>
            <a:endParaRPr sz="1600"/>
          </a:p>
        </p:txBody>
      </p:sp>
      <p:sp>
        <p:nvSpPr>
          <p:cNvPr id="551" name="Google Shape;551;p49"/>
          <p:cNvSpPr txBox="1"/>
          <p:nvPr>
            <p:ph idx="2" type="body"/>
          </p:nvPr>
        </p:nvSpPr>
        <p:spPr>
          <a:xfrm>
            <a:off x="5074550" y="1452025"/>
            <a:ext cx="3430500" cy="35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/>
              <a:t>ds = read.csv(“</a:t>
            </a:r>
            <a:r>
              <a:rPr lang="en-GB" sz="1600">
                <a:solidFill>
                  <a:srgbClr val="0000FF"/>
                </a:solidFill>
              </a:rPr>
              <a:t>filename.csv</a:t>
            </a:r>
            <a:r>
              <a:rPr lang="en-GB" sz="1600"/>
              <a:t>”)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Load the data set in the file </a:t>
            </a:r>
            <a:r>
              <a:rPr lang="en-GB" sz="1600">
                <a:solidFill>
                  <a:srgbClr val="0000FF"/>
                </a:solidFill>
              </a:rPr>
              <a:t>filename.csv</a:t>
            </a:r>
            <a:endParaRPr sz="16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Training and Test Data Sets</a:t>
            </a:r>
            <a:endParaRPr/>
          </a:p>
        </p:txBody>
      </p:sp>
      <p:sp>
        <p:nvSpPr>
          <p:cNvPr id="557" name="Google Shape;557;p5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index = createDataPartition(</a:t>
            </a:r>
            <a:r>
              <a:rPr lang="en-GB" sz="1600">
                <a:solidFill>
                  <a:srgbClr val="0000FF"/>
                </a:solidFill>
              </a:rPr>
              <a:t>ds$feature</a:t>
            </a:r>
            <a:r>
              <a:rPr lang="en-GB" sz="1600"/>
              <a:t>, p=</a:t>
            </a:r>
            <a:r>
              <a:rPr lang="en-GB" sz="1600">
                <a:solidFill>
                  <a:srgbClr val="0000FF"/>
                </a:solidFill>
              </a:rPr>
              <a:t>0.75</a:t>
            </a:r>
            <a:r>
              <a:rPr lang="en-GB" sz="1600"/>
              <a:t>, list=FALSE)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training = ds[index,]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test = ds[-index,]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Split the dataset </a:t>
            </a:r>
            <a:r>
              <a:rPr lang="en-GB" sz="1600">
                <a:solidFill>
                  <a:srgbClr val="0000FF"/>
                </a:solidFill>
              </a:rPr>
              <a:t>ds</a:t>
            </a:r>
            <a:r>
              <a:rPr lang="en-GB" sz="1600"/>
              <a:t> into new datasets containing 75% and 25% of the data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Make sure that each set has roughly equal proportions of possible </a:t>
            </a:r>
            <a:r>
              <a:rPr lang="en-GB" sz="1600">
                <a:solidFill>
                  <a:srgbClr val="0000FF"/>
                </a:solidFill>
              </a:rPr>
              <a:t>ds$feature</a:t>
            </a:r>
            <a:r>
              <a:rPr lang="en-GB" sz="1600"/>
              <a:t> values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Creating and Using a Model</a:t>
            </a:r>
            <a:endParaRPr/>
          </a:p>
        </p:txBody>
      </p:sp>
      <p:sp>
        <p:nvSpPr>
          <p:cNvPr id="563" name="Google Shape;563;p5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model = train(</a:t>
            </a:r>
            <a:r>
              <a:rPr lang="en-GB" sz="1600">
                <a:solidFill>
                  <a:srgbClr val="0000FF"/>
                </a:solidFill>
              </a:rPr>
              <a:t>training</a:t>
            </a:r>
            <a:r>
              <a:rPr lang="en-GB" sz="1600"/>
              <a:t>[,</a:t>
            </a:r>
            <a:r>
              <a:rPr lang="en-GB" sz="1600">
                <a:solidFill>
                  <a:srgbClr val="0000FF"/>
                </a:solidFill>
              </a:rPr>
              <a:t>columns</a:t>
            </a:r>
            <a:r>
              <a:rPr lang="en-GB" sz="1600"/>
              <a:t>], </a:t>
            </a:r>
            <a:r>
              <a:rPr lang="en-GB" sz="1600">
                <a:solidFill>
                  <a:srgbClr val="0000FF"/>
                </a:solidFill>
              </a:rPr>
              <a:t>training$target</a:t>
            </a:r>
            <a:r>
              <a:rPr lang="en-GB" sz="1600"/>
              <a:t>), method = '</a:t>
            </a:r>
            <a:r>
              <a:rPr lang="en-GB" sz="1600">
                <a:solidFill>
                  <a:srgbClr val="0000FF"/>
                </a:solidFill>
              </a:rPr>
              <a:t>type</a:t>
            </a:r>
            <a:r>
              <a:rPr lang="en-GB" sz="1600"/>
              <a:t>')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predictions = predict(object=</a:t>
            </a:r>
            <a:r>
              <a:rPr lang="en-GB" sz="1600">
                <a:solidFill>
                  <a:srgbClr val="0000FF"/>
                </a:solidFill>
              </a:rPr>
              <a:t>model</a:t>
            </a:r>
            <a:r>
              <a:rPr lang="en-GB" sz="1600"/>
              <a:t>, </a:t>
            </a:r>
            <a:r>
              <a:rPr lang="en-GB" sz="1600">
                <a:solidFill>
                  <a:srgbClr val="0000FF"/>
                </a:solidFill>
              </a:rPr>
              <a:t>test</a:t>
            </a:r>
            <a:r>
              <a:rPr lang="en-GB" sz="1600"/>
              <a:t>[,</a:t>
            </a:r>
            <a:r>
              <a:rPr lang="en-GB" sz="1600">
                <a:solidFill>
                  <a:srgbClr val="0000FF"/>
                </a:solidFill>
              </a:rPr>
              <a:t>columns</a:t>
            </a:r>
            <a:r>
              <a:rPr lang="en-GB" sz="1600"/>
              <a:t>])</a:t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Train a </a:t>
            </a:r>
            <a:r>
              <a:rPr lang="en-GB" sz="1600">
                <a:solidFill>
                  <a:srgbClr val="0000FF"/>
                </a:solidFill>
              </a:rPr>
              <a:t>model</a:t>
            </a:r>
            <a:r>
              <a:rPr lang="en-GB" sz="1600"/>
              <a:t> of a certain </a:t>
            </a:r>
            <a:r>
              <a:rPr lang="en-GB" sz="1600">
                <a:solidFill>
                  <a:srgbClr val="0000FF"/>
                </a:solidFill>
              </a:rPr>
              <a:t>type</a:t>
            </a:r>
            <a:r>
              <a:rPr lang="en-GB" sz="1600"/>
              <a:t> on the </a:t>
            </a:r>
            <a:r>
              <a:rPr lang="en-GB" sz="1600">
                <a:solidFill>
                  <a:srgbClr val="0000FF"/>
                </a:solidFill>
              </a:rPr>
              <a:t>columns</a:t>
            </a:r>
            <a:r>
              <a:rPr lang="en-GB" sz="1600"/>
              <a:t> and </a:t>
            </a:r>
            <a:r>
              <a:rPr lang="en-GB" sz="1600">
                <a:solidFill>
                  <a:srgbClr val="0000FF"/>
                </a:solidFill>
              </a:rPr>
              <a:t>target</a:t>
            </a:r>
            <a:r>
              <a:rPr lang="en-GB" sz="1600"/>
              <a:t> feature of the </a:t>
            </a:r>
            <a:r>
              <a:rPr lang="en-GB" sz="1600">
                <a:solidFill>
                  <a:srgbClr val="0000FF"/>
                </a:solidFill>
              </a:rPr>
              <a:t>training</a:t>
            </a:r>
            <a:r>
              <a:rPr lang="en-GB" sz="1600"/>
              <a:t> data set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idx="1" type="body"/>
          </p:nvPr>
        </p:nvSpPr>
        <p:spPr>
          <a:xfrm>
            <a:off x="515475" y="1990050"/>
            <a:ext cx="4218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Choose a problem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Use “machine learning” to solve it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???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Profit</a:t>
            </a:r>
            <a:endParaRPr sz="1600"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49" y="1512800"/>
            <a:ext cx="484705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 rotWithShape="1">
          <a:blip r:embed="rId4">
            <a:alphaModFix/>
          </a:blip>
          <a:srcRect b="0" l="0" r="27017" t="0"/>
          <a:stretch/>
        </p:blipFill>
        <p:spPr>
          <a:xfrm rot="919101">
            <a:off x="4915042" y="1937618"/>
            <a:ext cx="4271162" cy="19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 other words, plan your startup now...</a:t>
            </a:r>
            <a:endParaRPr/>
          </a:p>
        </p:txBody>
      </p:sp>
      <p:sp>
        <p:nvSpPr>
          <p:cNvPr id="302" name="Google Shape;302;p16"/>
          <p:cNvSpPr/>
          <p:nvPr/>
        </p:nvSpPr>
        <p:spPr>
          <a:xfrm>
            <a:off x="5782225" y="1512800"/>
            <a:ext cx="2610900" cy="32049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6"/>
          <p:cNvSpPr/>
          <p:nvPr/>
        </p:nvSpPr>
        <p:spPr>
          <a:xfrm>
            <a:off x="5972725" y="1990050"/>
            <a:ext cx="2263500" cy="26223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"/>
          <p:cNvSpPr/>
          <p:nvPr/>
        </p:nvSpPr>
        <p:spPr>
          <a:xfrm>
            <a:off x="6180025" y="2420475"/>
            <a:ext cx="1815300" cy="2044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6"/>
          <p:cNvSpPr txBox="1"/>
          <p:nvPr/>
        </p:nvSpPr>
        <p:spPr>
          <a:xfrm>
            <a:off x="6572125" y="1597875"/>
            <a:ext cx="106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Algorithms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6" name="Google Shape;306;p16"/>
          <p:cNvSpPr txBox="1"/>
          <p:nvPr/>
        </p:nvSpPr>
        <p:spPr>
          <a:xfrm>
            <a:off x="6555325" y="2055375"/>
            <a:ext cx="106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7" name="Google Shape;307;p16"/>
          <p:cNvSpPr txBox="1"/>
          <p:nvPr/>
        </p:nvSpPr>
        <p:spPr>
          <a:xfrm>
            <a:off x="6572125" y="3260025"/>
            <a:ext cx="10647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ML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2"/>
          <p:cNvSpPr txBox="1"/>
          <p:nvPr>
            <p:ph type="title"/>
          </p:nvPr>
        </p:nvSpPr>
        <p:spPr>
          <a:xfrm>
            <a:off x="1388550" y="2016600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Build a Predictive Policing Classifier</a:t>
            </a:r>
            <a:endParaRPr sz="3600"/>
          </a:p>
        </p:txBody>
      </p:sp>
      <p:sp>
        <p:nvSpPr>
          <p:cNvPr id="569" name="Google Shape;569;p52"/>
          <p:cNvSpPr txBox="1"/>
          <p:nvPr>
            <p:ph idx="1" type="body"/>
          </p:nvPr>
        </p:nvSpPr>
        <p:spPr>
          <a:xfrm>
            <a:off x="0" y="815750"/>
            <a:ext cx="91440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Maven Pro"/>
                <a:ea typeface="Maven Pro"/>
                <a:cs typeface="Maven Pro"/>
                <a:sym typeface="Maven Pro"/>
              </a:rPr>
              <a:t>Your </a:t>
            </a:r>
            <a:r>
              <a:rPr b="1" lang="en-GB" sz="3600">
                <a:latin typeface="Maven Pro"/>
                <a:ea typeface="Maven Pro"/>
                <a:cs typeface="Maven Pro"/>
                <a:sym typeface="Maven Pro"/>
              </a:rPr>
              <a:t>Challenge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3"/>
          <p:cNvSpPr txBox="1"/>
          <p:nvPr>
            <p:ph type="title"/>
          </p:nvPr>
        </p:nvSpPr>
        <p:spPr>
          <a:xfrm>
            <a:off x="0" y="772725"/>
            <a:ext cx="9144000" cy="293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Real data from ~7,000 arrests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Predict who will reoffend within 2 years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even is “machine learning”?</a:t>
            </a:r>
            <a:endParaRPr/>
          </a:p>
        </p:txBody>
      </p:sp>
      <p:pic>
        <p:nvPicPr>
          <p:cNvPr id="313" name="Google Shape;3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125" y="1470550"/>
            <a:ext cx="4946301" cy="278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725" y="2391175"/>
            <a:ext cx="3442550" cy="25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625" y="1174374"/>
            <a:ext cx="4300947" cy="270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8"/>
          <p:cNvSpPr txBox="1"/>
          <p:nvPr>
            <p:ph type="title"/>
          </p:nvPr>
        </p:nvSpPr>
        <p:spPr>
          <a:xfrm>
            <a:off x="1388550" y="881850"/>
            <a:ext cx="6366900" cy="33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“U</a:t>
            </a:r>
            <a:r>
              <a:rPr lang="en-GB" sz="4800"/>
              <a:t>sing statistical methods to have programs improve over time”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/>
          <p:nvPr>
            <p:ph type="title"/>
          </p:nvPr>
        </p:nvSpPr>
        <p:spPr>
          <a:xfrm>
            <a:off x="502825" y="0"/>
            <a:ext cx="40248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supervised</a:t>
            </a:r>
            <a:endParaRPr sz="4800"/>
          </a:p>
        </p:txBody>
      </p:sp>
      <p:sp>
        <p:nvSpPr>
          <p:cNvPr id="326" name="Google Shape;326;p19"/>
          <p:cNvSpPr txBox="1"/>
          <p:nvPr>
            <p:ph type="title"/>
          </p:nvPr>
        </p:nvSpPr>
        <p:spPr>
          <a:xfrm>
            <a:off x="4527575" y="0"/>
            <a:ext cx="41136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unsupervised</a:t>
            </a:r>
            <a:endParaRPr sz="4800"/>
          </a:p>
        </p:txBody>
      </p:sp>
      <p:pic>
        <p:nvPicPr>
          <p:cNvPr id="327" name="Google Shape;3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1338" y="1740675"/>
            <a:ext cx="3466066" cy="25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19"/>
          <p:cNvPicPr preferRelativeResize="0"/>
          <p:nvPr/>
        </p:nvPicPr>
        <p:blipFill rotWithShape="1">
          <a:blip r:embed="rId4">
            <a:alphaModFix/>
          </a:blip>
          <a:srcRect b="0" l="17324" r="18556" t="13651"/>
          <a:stretch/>
        </p:blipFill>
        <p:spPr>
          <a:xfrm>
            <a:off x="5762023" y="3653375"/>
            <a:ext cx="1468664" cy="12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19"/>
          <p:cNvPicPr preferRelativeResize="0"/>
          <p:nvPr/>
        </p:nvPicPr>
        <p:blipFill rotWithShape="1">
          <a:blip r:embed="rId5">
            <a:alphaModFix/>
          </a:blip>
          <a:srcRect b="22838" l="68982" r="0" t="33643"/>
          <a:stretch/>
        </p:blipFill>
        <p:spPr>
          <a:xfrm>
            <a:off x="7230675" y="3653375"/>
            <a:ext cx="1174751" cy="12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19"/>
          <p:cNvPicPr preferRelativeResize="0"/>
          <p:nvPr/>
        </p:nvPicPr>
        <p:blipFill rotWithShape="1">
          <a:blip r:embed="rId6">
            <a:alphaModFix/>
          </a:blip>
          <a:srcRect b="9405" l="15375" r="9288" t="24029"/>
          <a:stretch/>
        </p:blipFill>
        <p:spPr>
          <a:xfrm>
            <a:off x="4763333" y="3653375"/>
            <a:ext cx="1049165" cy="123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625" y="1740675"/>
            <a:ext cx="3373626" cy="253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9"/>
          <p:cNvPicPr preferRelativeResize="0"/>
          <p:nvPr/>
        </p:nvPicPr>
        <p:blipFill rotWithShape="1">
          <a:blip r:embed="rId8">
            <a:alphaModFix/>
          </a:blip>
          <a:srcRect b="0" l="22144" r="15789" t="0"/>
          <a:stretch/>
        </p:blipFill>
        <p:spPr>
          <a:xfrm>
            <a:off x="2614075" y="3419424"/>
            <a:ext cx="1369576" cy="14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1"/>
          <p:cNvSpPr txBox="1"/>
          <p:nvPr>
            <p:ph type="title"/>
          </p:nvPr>
        </p:nvSpPr>
        <p:spPr>
          <a:xfrm>
            <a:off x="1515750" y="2571750"/>
            <a:ext cx="6112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Accuracy is just a percentage, right?</a:t>
            </a:r>
            <a:endParaRPr/>
          </a:p>
        </p:txBody>
      </p:sp>
      <p:pic>
        <p:nvPicPr>
          <p:cNvPr id="343" name="Google Shape;3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300" y="412475"/>
            <a:ext cx="2157400" cy="186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